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72" r:id="rId14"/>
    <p:sldId id="269" r:id="rId1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red jared" initials="jj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1DB"/>
          </a:solidFill>
        </a:fill>
      </a:tcStyle>
    </a:wholeTbl>
    <a:band2H>
      <a:tcTxStyle/>
      <a:tcStyle>
        <a:tcBdr/>
        <a:fill>
          <a:solidFill>
            <a:srgbClr val="E7E9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4F5"/>
          </a:solidFill>
        </a:fill>
      </a:tcStyle>
    </a:wholeTbl>
    <a:band2H>
      <a:tcTxStyle/>
      <a:tcStyle>
        <a:tcBdr/>
        <a:fill>
          <a:solidFill>
            <a:srgbClr val="E8F2F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6"/>
          </a:solidFill>
        </a:fill>
      </a:tcStyle>
    </a:wholeTbl>
    <a:band2H>
      <a:tcTxStyle/>
      <a:tcStyle>
        <a:tcBdr/>
        <a:fill>
          <a:solidFill>
            <a:srgbClr val="E6EBF3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52"/>
  </p:normalViewPr>
  <p:slideViewPr>
    <p:cSldViewPr snapToGrid="0" snapToObjects="1">
      <p:cViewPr varScale="1">
        <p:scale>
          <a:sx n="119" d="100"/>
          <a:sy n="119" d="100"/>
        </p:scale>
        <p:origin x="144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345073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Alicia Klinvex again since these slides and the talk are built off of her efforts.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Missing testing of edge cases.  This might be important!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552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626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 need to build and maintain a dedicated server.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online documentation and there are plenty of working examples in GitHub itself.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Many projects have an intermediate branch such as development that first test on.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274392" y="411483"/>
            <a:ext cx="5223202" cy="929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74391" y="1903575"/>
            <a:ext cx="5223204" cy="27784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FontTx/>
              <a:buNone/>
              <a:defRPr sz="2300"/>
            </a:lvl1pPr>
            <a:lvl2pPr marL="0" indent="457206">
              <a:buClrTx/>
              <a:buSzTx/>
              <a:buFontTx/>
              <a:buNone/>
              <a:defRPr sz="2300"/>
            </a:lvl2pPr>
            <a:lvl3pPr marL="0" indent="914415">
              <a:buClrTx/>
              <a:buSzTx/>
              <a:buFontTx/>
              <a:buNone/>
              <a:defRPr sz="2300"/>
            </a:lvl3pPr>
            <a:lvl4pPr marL="0" indent="1371621">
              <a:buClrTx/>
              <a:buSzTx/>
              <a:buFontTx/>
              <a:buNone/>
              <a:defRPr sz="2300"/>
            </a:lvl4pPr>
            <a:lvl5pPr marL="0" indent="1828831">
              <a:buClrTx/>
              <a:buSzTx/>
              <a:buFontTx/>
              <a:buNone/>
              <a:defRPr sz="2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5" name="Group 12"/>
          <p:cNvGrpSpPr/>
          <p:nvPr/>
        </p:nvGrpSpPr>
        <p:grpSpPr>
          <a:xfrm>
            <a:off x="-3447" y="6002316"/>
            <a:ext cx="9150956" cy="27433"/>
            <a:chOff x="0" y="0"/>
            <a:chExt cx="9150954" cy="27431"/>
          </a:xfrm>
        </p:grpSpPr>
        <p:sp>
          <p:nvSpPr>
            <p:cNvPr id="13" name="Rectangle 13"/>
            <p:cNvSpPr/>
            <p:nvPr/>
          </p:nvSpPr>
          <p:spPr>
            <a:xfrm>
              <a:off x="5523600" y="0"/>
              <a:ext cx="3627355" cy="27432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/>
            </a:p>
          </p:txBody>
        </p:sp>
        <p:sp>
          <p:nvSpPr>
            <p:cNvPr id="14" name="Rectangle 14"/>
            <p:cNvSpPr/>
            <p:nvPr/>
          </p:nvSpPr>
          <p:spPr>
            <a:xfrm>
              <a:off x="-1" y="0"/>
              <a:ext cx="5527397" cy="27432"/>
            </a:xfrm>
            <a:prstGeom prst="rect">
              <a:avLst/>
            </a:prstGeom>
            <a:solidFill>
              <a:srgbClr val="1B8D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/>
            </a:p>
          </p:txBody>
        </p:sp>
      </p:grpSp>
      <p:pic>
        <p:nvPicPr>
          <p:cNvPr id="16" name="Picture 17" descr="Pictur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1942" y="6133570"/>
            <a:ext cx="1384359" cy="640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18" descr="Picture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0458" y="6234272"/>
            <a:ext cx="2588699" cy="43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19" descr="Picture 19"/>
          <p:cNvPicPr>
            <a:picLocks noChangeAspect="1"/>
          </p:cNvPicPr>
          <p:nvPr/>
        </p:nvPicPr>
        <p:blipFill>
          <a:blip r:embed="rId4">
            <a:extLst/>
          </a:blip>
          <a:srcRect b="70693"/>
          <a:stretch>
            <a:fillRect/>
          </a:stretch>
        </p:blipFill>
        <p:spPr>
          <a:xfrm>
            <a:off x="335845" y="6219280"/>
            <a:ext cx="1469262" cy="460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20" descr="Picture 2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49103" y="4458939"/>
            <a:ext cx="3047138" cy="138996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14"/>
          <p:cNvGrpSpPr/>
          <p:nvPr/>
        </p:nvGrpSpPr>
        <p:grpSpPr>
          <a:xfrm>
            <a:off x="-3447" y="6830568"/>
            <a:ext cx="9150956" cy="27433"/>
            <a:chOff x="0" y="0"/>
            <a:chExt cx="9150954" cy="27431"/>
          </a:xfrm>
        </p:grpSpPr>
        <p:sp>
          <p:nvSpPr>
            <p:cNvPr id="27" name="Rectangle 15"/>
            <p:cNvSpPr/>
            <p:nvPr/>
          </p:nvSpPr>
          <p:spPr>
            <a:xfrm>
              <a:off x="5523600" y="0"/>
              <a:ext cx="3627355" cy="27432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/>
            </a:p>
          </p:txBody>
        </p:sp>
        <p:sp>
          <p:nvSpPr>
            <p:cNvPr id="28" name="Rectangle 16"/>
            <p:cNvSpPr/>
            <p:nvPr/>
          </p:nvSpPr>
          <p:spPr>
            <a:xfrm>
              <a:off x="-1" y="0"/>
              <a:ext cx="5527397" cy="27432"/>
            </a:xfrm>
            <a:prstGeom prst="rect">
              <a:avLst/>
            </a:prstGeom>
            <a:solidFill>
              <a:srgbClr val="1B8D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/>
            </a:p>
          </p:txBody>
        </p:sp>
      </p:grpSp>
      <p:sp>
        <p:nvSpPr>
          <p:cNvPr id="30" name="Rectangle 256"/>
          <p:cNvSpPr txBox="1"/>
          <p:nvPr/>
        </p:nvSpPr>
        <p:spPr>
          <a:xfrm>
            <a:off x="272940" y="6448885"/>
            <a:ext cx="3217235" cy="22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/>
            </a:lvl1pPr>
          </a:lstStyle>
          <a:p>
            <a:r>
              <a:t>Better Scientific Software tutorial @ ECP2 2018-02-06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 flipH="1">
            <a:off x="122563" y="6513051"/>
            <a:ext cx="153964" cy="135546"/>
          </a:xfrm>
          <a:prstGeom prst="rect">
            <a:avLst/>
          </a:prstGeom>
        </p:spPr>
        <p:txBody>
          <a:bodyPr lIns="0" tIns="0" rIns="0" bIns="0" anchor="t"/>
          <a:lstStyle>
            <a:lvl1pPr defTabSz="173041">
              <a:lnSpc>
                <a:spcPct val="90000"/>
              </a:lnSpc>
              <a:tabLst>
                <a:tab pos="228600" algn="l"/>
              </a:tabLst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2" name="Picture 17" descr="Pictur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3872" y="6033554"/>
            <a:ext cx="2366964" cy="640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icture 18" descr="Picture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4525" y="6069274"/>
            <a:ext cx="1845331" cy="640081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274391" y="411483"/>
            <a:ext cx="8531578" cy="5110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idx="1"/>
          </p:nvPr>
        </p:nvSpPr>
        <p:spPr>
          <a:xfrm>
            <a:off x="274392" y="1615439"/>
            <a:ext cx="8529579" cy="4047780"/>
          </a:xfrm>
          <a:prstGeom prst="rect">
            <a:avLst/>
          </a:prstGeom>
        </p:spPr>
        <p:txBody>
          <a:bodyPr>
            <a:normAutofit/>
          </a:bodyPr>
          <a:lstStyle>
            <a:lvl5pPr>
              <a:buChar char="•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14"/>
          <p:cNvGrpSpPr/>
          <p:nvPr/>
        </p:nvGrpSpPr>
        <p:grpSpPr>
          <a:xfrm>
            <a:off x="-3447" y="6830568"/>
            <a:ext cx="9150956" cy="27433"/>
            <a:chOff x="0" y="0"/>
            <a:chExt cx="9150954" cy="27431"/>
          </a:xfrm>
        </p:grpSpPr>
        <p:sp>
          <p:nvSpPr>
            <p:cNvPr id="42" name="Rectangle 15"/>
            <p:cNvSpPr/>
            <p:nvPr/>
          </p:nvSpPr>
          <p:spPr>
            <a:xfrm>
              <a:off x="5523600" y="0"/>
              <a:ext cx="3627355" cy="27432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/>
            </a:p>
          </p:txBody>
        </p:sp>
        <p:sp>
          <p:nvSpPr>
            <p:cNvPr id="43" name="Rectangle 16"/>
            <p:cNvSpPr/>
            <p:nvPr/>
          </p:nvSpPr>
          <p:spPr>
            <a:xfrm>
              <a:off x="-1" y="0"/>
              <a:ext cx="5527397" cy="27432"/>
            </a:xfrm>
            <a:prstGeom prst="rect">
              <a:avLst/>
            </a:prstGeom>
            <a:solidFill>
              <a:srgbClr val="1B8D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/>
            </a:p>
          </p:txBody>
        </p:sp>
      </p:grpSp>
      <p:sp>
        <p:nvSpPr>
          <p:cNvPr id="45" name="Rectangle 256"/>
          <p:cNvSpPr txBox="1"/>
          <p:nvPr/>
        </p:nvSpPr>
        <p:spPr>
          <a:xfrm>
            <a:off x="272940" y="6448885"/>
            <a:ext cx="3217235" cy="22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/>
            </a:lvl1pPr>
          </a:lstStyle>
          <a:p>
            <a:r>
              <a:t>Better Scientific Software tutorial @ SC17 2017-11-13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 flipH="1">
            <a:off x="122563" y="6513051"/>
            <a:ext cx="153964" cy="135546"/>
          </a:xfrm>
          <a:prstGeom prst="rect">
            <a:avLst/>
          </a:prstGeom>
        </p:spPr>
        <p:txBody>
          <a:bodyPr lIns="0" tIns="0" rIns="0" bIns="0" anchor="t"/>
          <a:lstStyle>
            <a:lvl1pPr defTabSz="173041">
              <a:lnSpc>
                <a:spcPct val="90000"/>
              </a:lnSpc>
              <a:tabLst>
                <a:tab pos="228600" algn="l"/>
              </a:tabLst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7" name="Picture 17" descr="Pictur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3872" y="6033554"/>
            <a:ext cx="2366964" cy="640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icture 18" descr="Picture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4525" y="6069274"/>
            <a:ext cx="1845331" cy="640081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xfrm>
            <a:off x="274391" y="410604"/>
            <a:ext cx="8533575" cy="5110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74391" y="1553611"/>
            <a:ext cx="4192529" cy="82119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2300" b="1">
                <a:solidFill>
                  <a:schemeClr val="accent1"/>
                </a:solidFill>
              </a:defRPr>
            </a:lvl1pPr>
            <a:lvl2pPr marL="0" indent="457206">
              <a:buClrTx/>
              <a:buSzTx/>
              <a:buFontTx/>
              <a:buNone/>
              <a:defRPr sz="2300" b="1">
                <a:solidFill>
                  <a:schemeClr val="accent1"/>
                </a:solidFill>
              </a:defRPr>
            </a:lvl2pPr>
            <a:lvl3pPr marL="0" indent="914415">
              <a:buClrTx/>
              <a:buSzTx/>
              <a:buFontTx/>
              <a:buNone/>
              <a:defRPr sz="2300" b="1">
                <a:solidFill>
                  <a:schemeClr val="accent1"/>
                </a:solidFill>
              </a:defRPr>
            </a:lvl3pPr>
            <a:lvl4pPr marL="0" indent="1371621">
              <a:buClrTx/>
              <a:buSzTx/>
              <a:buFontTx/>
              <a:buNone/>
              <a:defRPr sz="2300" b="1">
                <a:solidFill>
                  <a:schemeClr val="accent1"/>
                </a:solidFill>
              </a:defRPr>
            </a:lvl4pPr>
            <a:lvl5pPr marL="0" indent="1828831">
              <a:buClrTx/>
              <a:buSzTx/>
              <a:buFontTx/>
              <a:buNone/>
              <a:defRPr sz="2300" b="1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553611"/>
            <a:ext cx="4150033" cy="821191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buClrTx/>
              <a:buSzTx/>
              <a:buFontTx/>
              <a:buNone/>
              <a:defRPr sz="2300" b="1">
                <a:solidFill>
                  <a:schemeClr val="accent1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274392" y="411483"/>
            <a:ext cx="5223202" cy="9297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grpSp>
        <p:nvGrpSpPr>
          <p:cNvPr id="69" name="Group 12"/>
          <p:cNvGrpSpPr/>
          <p:nvPr/>
        </p:nvGrpSpPr>
        <p:grpSpPr>
          <a:xfrm>
            <a:off x="-3447" y="6002316"/>
            <a:ext cx="9150956" cy="27433"/>
            <a:chOff x="0" y="0"/>
            <a:chExt cx="9150954" cy="27431"/>
          </a:xfrm>
        </p:grpSpPr>
        <p:sp>
          <p:nvSpPr>
            <p:cNvPr id="67" name="Rectangle 13"/>
            <p:cNvSpPr/>
            <p:nvPr/>
          </p:nvSpPr>
          <p:spPr>
            <a:xfrm>
              <a:off x="5523600" y="0"/>
              <a:ext cx="3627355" cy="27432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/>
            </a:p>
          </p:txBody>
        </p:sp>
        <p:sp>
          <p:nvSpPr>
            <p:cNvPr id="68" name="Rectangle 14"/>
            <p:cNvSpPr/>
            <p:nvPr/>
          </p:nvSpPr>
          <p:spPr>
            <a:xfrm>
              <a:off x="-1" y="0"/>
              <a:ext cx="5527397" cy="27432"/>
            </a:xfrm>
            <a:prstGeom prst="rect">
              <a:avLst/>
            </a:prstGeom>
            <a:solidFill>
              <a:srgbClr val="1B8D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/>
            </a:p>
          </p:txBody>
        </p:sp>
      </p:grpSp>
      <p:grpSp>
        <p:nvGrpSpPr>
          <p:cNvPr id="72" name="Group 10"/>
          <p:cNvGrpSpPr/>
          <p:nvPr/>
        </p:nvGrpSpPr>
        <p:grpSpPr>
          <a:xfrm>
            <a:off x="-3447" y="4272576"/>
            <a:ext cx="9150956" cy="27433"/>
            <a:chOff x="0" y="0"/>
            <a:chExt cx="9150954" cy="27431"/>
          </a:xfrm>
        </p:grpSpPr>
        <p:sp>
          <p:nvSpPr>
            <p:cNvPr id="70" name="Rectangle 17"/>
            <p:cNvSpPr/>
            <p:nvPr/>
          </p:nvSpPr>
          <p:spPr>
            <a:xfrm>
              <a:off x="5523600" y="0"/>
              <a:ext cx="3627355" cy="27432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/>
            </a:p>
          </p:txBody>
        </p:sp>
        <p:sp>
          <p:nvSpPr>
            <p:cNvPr id="71" name="Rectangle 18"/>
            <p:cNvSpPr/>
            <p:nvPr/>
          </p:nvSpPr>
          <p:spPr>
            <a:xfrm>
              <a:off x="-1" y="0"/>
              <a:ext cx="5527397" cy="27432"/>
            </a:xfrm>
            <a:prstGeom prst="rect">
              <a:avLst/>
            </a:prstGeom>
            <a:solidFill>
              <a:srgbClr val="1B8D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/>
            </a:p>
          </p:txBody>
        </p:sp>
      </p:grpSp>
      <p:pic>
        <p:nvPicPr>
          <p:cNvPr id="73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7806" y="4458939"/>
            <a:ext cx="3047138" cy="138996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14"/>
          <p:cNvGrpSpPr/>
          <p:nvPr/>
        </p:nvGrpSpPr>
        <p:grpSpPr>
          <a:xfrm>
            <a:off x="-3447" y="6830568"/>
            <a:ext cx="9150956" cy="27433"/>
            <a:chOff x="0" y="0"/>
            <a:chExt cx="9150954" cy="27431"/>
          </a:xfrm>
        </p:grpSpPr>
        <p:sp>
          <p:nvSpPr>
            <p:cNvPr id="81" name="Rectangle 15"/>
            <p:cNvSpPr/>
            <p:nvPr/>
          </p:nvSpPr>
          <p:spPr>
            <a:xfrm>
              <a:off x="5523600" y="0"/>
              <a:ext cx="3627355" cy="27432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/>
            </a:p>
          </p:txBody>
        </p:sp>
        <p:sp>
          <p:nvSpPr>
            <p:cNvPr id="82" name="Rectangle 16"/>
            <p:cNvSpPr/>
            <p:nvPr/>
          </p:nvSpPr>
          <p:spPr>
            <a:xfrm>
              <a:off x="-1" y="0"/>
              <a:ext cx="5527397" cy="27432"/>
            </a:xfrm>
            <a:prstGeom prst="rect">
              <a:avLst/>
            </a:prstGeom>
            <a:solidFill>
              <a:srgbClr val="1B8DC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/>
            </a:p>
          </p:txBody>
        </p:sp>
      </p:grpSp>
      <p:sp>
        <p:nvSpPr>
          <p:cNvPr id="84" name="Rectangle 256"/>
          <p:cNvSpPr txBox="1"/>
          <p:nvPr/>
        </p:nvSpPr>
        <p:spPr>
          <a:xfrm>
            <a:off x="272940" y="6448885"/>
            <a:ext cx="3217235" cy="22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1000"/>
            </a:lvl1pPr>
          </a:lstStyle>
          <a:p>
            <a:r>
              <a:t>Better Scientific Software tutorial @ SC17 2017-11-13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 flipH="1">
            <a:off x="122563" y="6513051"/>
            <a:ext cx="153964" cy="135546"/>
          </a:xfrm>
          <a:prstGeom prst="rect">
            <a:avLst/>
          </a:prstGeom>
        </p:spPr>
        <p:txBody>
          <a:bodyPr lIns="0" tIns="0" rIns="0" bIns="0" anchor="t"/>
          <a:lstStyle>
            <a:lvl1pPr defTabSz="173041">
              <a:lnSpc>
                <a:spcPct val="90000"/>
              </a:lnSpc>
              <a:tabLst>
                <a:tab pos="228600" algn="l"/>
              </a:tabLst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6" name="Picture 17" descr="Pictur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3872" y="6033554"/>
            <a:ext cx="2366964" cy="640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icture 18" descr="Picture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14525" y="6069274"/>
            <a:ext cx="1845331" cy="640081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gradFill flip="none" rotWithShape="1">
          <a:gsLst>
            <a:gs pos="0">
              <a:srgbClr val="FFFFFF"/>
            </a:gs>
            <a:gs pos="100000">
              <a:srgbClr val="94949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743200"/>
            <a:ext cx="7123114" cy="1673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1pPr>
            <a:lvl2pPr marL="0" indent="346079"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2pPr>
            <a:lvl3pPr marL="0" indent="684223"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3pPr>
            <a:lvl4pPr marL="0" indent="971565"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4pPr>
            <a:lvl5pPr marL="0" indent="1260495"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Rectangle 6"/>
          <p:cNvSpPr/>
          <p:nvPr/>
        </p:nvSpPr>
        <p:spPr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  <a:prstGeom prst="rect">
            <a:avLst/>
          </a:prstGeom>
        </p:spPr>
        <p:txBody>
          <a:bodyPr/>
          <a:lstStyle>
            <a:lvl1pPr>
              <a:defRPr sz="4400" b="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74391" y="411482"/>
            <a:ext cx="8533575" cy="511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6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15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21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31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30192" marR="0" indent="-230192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686225" marR="0" indent="-340145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006491" marR="0" indent="-322268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240740" marR="0" indent="-269174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1606223" marR="0" indent="-345728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06083" marR="0" indent="-320045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63290" marR="0" indent="-320045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20498" marR="0" indent="-320045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77705" marR="0" indent="-320045" algn="l" defTabSz="914400" rtl="0" latinLnBrk="0">
        <a:lnSpc>
          <a:spcPct val="90000"/>
        </a:lnSpc>
        <a:spcBef>
          <a:spcPts val="14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klinv/morpheus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4.0/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tp.sourceforge.net/coverage/lcov.ph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klinv/morpheus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>
            <a:spLocks noGrp="1"/>
          </p:cNvSpPr>
          <p:nvPr>
            <p:ph type="ctrTitle"/>
          </p:nvPr>
        </p:nvSpPr>
        <p:spPr>
          <a:xfrm>
            <a:off x="-1156652" y="411482"/>
            <a:ext cx="11336616" cy="929742"/>
          </a:xfrm>
          <a:prstGeom prst="rect">
            <a:avLst/>
          </a:prstGeom>
        </p:spPr>
        <p:txBody>
          <a:bodyPr/>
          <a:lstStyle/>
          <a:p>
            <a:pPr algn="ctr" defTabSz="896111">
              <a:defRPr sz="3136"/>
            </a:pPr>
            <a:r>
              <a:t/>
            </a:r>
            <a:br/>
            <a:r>
              <a:t>Code Coverage and Continuous Integration</a:t>
            </a:r>
          </a:p>
        </p:txBody>
      </p:sp>
      <p:sp>
        <p:nvSpPr>
          <p:cNvPr id="110" name="Subtitle 2"/>
          <p:cNvSpPr txBox="1">
            <a:spLocks noGrp="1"/>
          </p:cNvSpPr>
          <p:nvPr>
            <p:ph type="subTitle" sz="half" idx="1"/>
          </p:nvPr>
        </p:nvSpPr>
        <p:spPr>
          <a:xfrm>
            <a:off x="274391" y="1903575"/>
            <a:ext cx="6739812" cy="2778499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Presented at </a:t>
            </a:r>
            <a:br/>
            <a:r>
              <a:rPr sz="2300" b="1"/>
              <a:t>Better Scientific Software tutorial</a:t>
            </a:r>
          </a:p>
          <a:p>
            <a:pPr>
              <a:defRPr b="1"/>
            </a:pPr>
            <a:r>
              <a:t>ECP 2</a:t>
            </a:r>
            <a:r>
              <a:rPr baseline="31999"/>
              <a:t>nd</a:t>
            </a:r>
            <a:r>
              <a:t> Annual Meeting, Knoxville, Tennessee</a:t>
            </a:r>
            <a:br/>
            <a:endParaRPr/>
          </a:p>
          <a:p>
            <a:pPr>
              <a:defRPr sz="2000" b="1"/>
            </a:pPr>
            <a:r>
              <a:t>Jared O’Neal</a:t>
            </a:r>
            <a:br/>
            <a:r>
              <a:rPr b="0"/>
              <a:t>Argonne National Laboratory</a:t>
            </a:r>
          </a:p>
        </p:txBody>
      </p:sp>
    </p:spTree>
  </p:cSld>
  <p:clrMapOvr>
    <a:masterClrMapping/>
  </p:clrMapOvr>
  <p:transition spd="med" advTm="43223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6"/>
          <p:cNvSpPr txBox="1">
            <a:spLocks noGrp="1"/>
          </p:cNvSpPr>
          <p:nvPr>
            <p:ph type="sldNum" sz="quarter" idx="2"/>
          </p:nvPr>
        </p:nvSpPr>
        <p:spPr>
          <a:xfrm>
            <a:off x="126368" y="6513051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45" name="Title 1"/>
          <p:cNvSpPr txBox="1">
            <a:spLocks noGrp="1"/>
          </p:cNvSpPr>
          <p:nvPr>
            <p:ph type="title"/>
          </p:nvPr>
        </p:nvSpPr>
        <p:spPr>
          <a:xfrm>
            <a:off x="274392" y="411483"/>
            <a:ext cx="8531577" cy="5110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Cloud-based CI</a:t>
            </a:r>
          </a:p>
        </p:txBody>
      </p:sp>
      <p:sp>
        <p:nvSpPr>
          <p:cNvPr id="9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467381" y="1206651"/>
            <a:ext cx="8529578" cy="4468437"/>
          </a:xfrm>
          <a:prstGeom prst="rect">
            <a:avLst/>
          </a:prstGeom>
        </p:spPr>
        <p:txBody>
          <a:bodyPr/>
          <a:lstStyle/>
          <a:p>
            <a:pPr marL="227890" indent="-227890" defTabSz="905255">
              <a:lnSpc>
                <a:spcPct val="81000"/>
              </a:lnSpc>
              <a:spcBef>
                <a:spcPts val="1300"/>
              </a:spcBef>
              <a:defRPr sz="2475"/>
            </a:pPr>
            <a:r>
              <a:rPr sz="2400" dirty="0"/>
              <a:t>Linked to VCS hosts</a:t>
            </a:r>
          </a:p>
          <a:p>
            <a:pPr marL="685519" lvl="1" indent="-342900" defTabSz="905255">
              <a:lnSpc>
                <a:spcPct val="81000"/>
              </a:lnSpc>
              <a:spcBef>
                <a:spcPts val="1300"/>
              </a:spcBef>
              <a:buFont typeface="Courier New"/>
              <a:buChar char="o"/>
              <a:defRPr sz="2475"/>
            </a:pPr>
            <a:r>
              <a:rPr sz="2000" dirty="0"/>
              <a:t>GitHub &amp; Travis CI</a:t>
            </a:r>
          </a:p>
          <a:p>
            <a:pPr marL="685519" lvl="1" indent="-342900" defTabSz="905255">
              <a:lnSpc>
                <a:spcPct val="81000"/>
              </a:lnSpc>
              <a:spcBef>
                <a:spcPts val="1300"/>
              </a:spcBef>
              <a:buFont typeface="Courier New"/>
              <a:buChar char="o"/>
              <a:defRPr sz="2475"/>
            </a:pPr>
            <a:r>
              <a:rPr sz="2000" dirty="0"/>
              <a:t>GitLab CI</a:t>
            </a:r>
          </a:p>
          <a:p>
            <a:pPr marL="685519" lvl="1" indent="-342900" defTabSz="905255">
              <a:lnSpc>
                <a:spcPct val="81000"/>
              </a:lnSpc>
              <a:spcBef>
                <a:spcPts val="1300"/>
              </a:spcBef>
              <a:buFont typeface="Courier New"/>
              <a:buChar char="o"/>
              <a:defRPr sz="2475"/>
            </a:pPr>
            <a:r>
              <a:rPr sz="2000" dirty="0"/>
              <a:t>BitBucket Pipelines</a:t>
            </a:r>
          </a:p>
          <a:p>
            <a:pPr marL="227890" indent="-227890" defTabSz="905255">
              <a:lnSpc>
                <a:spcPct val="81000"/>
              </a:lnSpc>
              <a:spcBef>
                <a:spcPts val="1300"/>
              </a:spcBef>
              <a:defRPr sz="2475"/>
            </a:pPr>
            <a:r>
              <a:rPr sz="2400" dirty="0"/>
              <a:t>Automated builds/tests triggered </a:t>
            </a:r>
            <a:r>
              <a:rPr sz="2400" i="1" dirty="0"/>
              <a:t>via</a:t>
            </a:r>
            <a:r>
              <a:rPr sz="2400" dirty="0"/>
              <a:t> pushes and pull requests</a:t>
            </a:r>
          </a:p>
          <a:p>
            <a:pPr marL="227890" indent="-227890" defTabSz="905255">
              <a:lnSpc>
                <a:spcPct val="81000"/>
              </a:lnSpc>
              <a:spcBef>
                <a:spcPts val="1300"/>
              </a:spcBef>
              <a:defRPr sz="2475"/>
            </a:pPr>
            <a:r>
              <a:rPr sz="2400" dirty="0"/>
              <a:t>Builds/tests can be run on cloud systems</a:t>
            </a:r>
          </a:p>
          <a:p>
            <a:pPr marL="227890" indent="-227890" defTabSz="905255">
              <a:lnSpc>
                <a:spcPct val="81000"/>
              </a:lnSpc>
              <a:spcBef>
                <a:spcPts val="1300"/>
              </a:spcBef>
              <a:defRPr sz="2475"/>
            </a:pPr>
            <a:r>
              <a:rPr sz="2400" dirty="0"/>
              <a:t>Test results are reported on the pull request page</a:t>
            </a:r>
          </a:p>
          <a:p>
            <a:pPr marL="227890" indent="-227890" defTabSz="905255">
              <a:lnSpc>
                <a:spcPct val="81000"/>
              </a:lnSpc>
              <a:spcBef>
                <a:spcPts val="1300"/>
              </a:spcBef>
              <a:defRPr sz="2475"/>
            </a:pPr>
            <a:r>
              <a:rPr sz="2400" dirty="0"/>
              <a:t>Can trigger code coverage analysis &amp; documentation build</a:t>
            </a:r>
          </a:p>
          <a:p>
            <a:pPr marL="227890" indent="-227890" defTabSz="905255">
              <a:lnSpc>
                <a:spcPct val="81000"/>
              </a:lnSpc>
              <a:spcBef>
                <a:spcPts val="1300"/>
              </a:spcBef>
              <a:defRPr sz="2475"/>
            </a:pPr>
            <a:r>
              <a:rPr sz="2400" dirty="0"/>
              <a:t>Run tests on different environments</a:t>
            </a:r>
          </a:p>
        </p:txBody>
      </p:sp>
    </p:spTree>
  </p:cSld>
  <p:clrMapOvr>
    <a:masterClrMapping/>
  </p:clrMapOvr>
  <p:transition spd="med" advTm="51644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6"/>
          <p:cNvSpPr txBox="1">
            <a:spLocks noGrp="1"/>
          </p:cNvSpPr>
          <p:nvPr>
            <p:ph type="sldNum" sz="quarter" idx="2"/>
          </p:nvPr>
        </p:nvSpPr>
        <p:spPr>
          <a:xfrm>
            <a:off x="135794" y="6513051"/>
            <a:ext cx="144538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59" name="Title 1"/>
          <p:cNvSpPr txBox="1">
            <a:spLocks noGrp="1"/>
          </p:cNvSpPr>
          <p:nvPr>
            <p:ph type="title"/>
          </p:nvPr>
        </p:nvSpPr>
        <p:spPr>
          <a:xfrm>
            <a:off x="274392" y="411483"/>
            <a:ext cx="8531577" cy="511038"/>
          </a:xfrm>
          <a:prstGeom prst="rect">
            <a:avLst/>
          </a:prstGeom>
        </p:spPr>
        <p:txBody>
          <a:bodyPr/>
          <a:lstStyle>
            <a:lvl1pPr defTabSz="859536">
              <a:defRPr sz="3008"/>
            </a:lvl1pPr>
          </a:lstStyle>
          <a:p>
            <a:r>
              <a:t>View of toy repository</a:t>
            </a:r>
          </a:p>
        </p:txBody>
      </p:sp>
      <p:sp>
        <p:nvSpPr>
          <p:cNvPr id="160" name="Content Placeholder 4"/>
          <p:cNvSpPr txBox="1">
            <a:spLocks noGrp="1"/>
          </p:cNvSpPr>
          <p:nvPr>
            <p:ph type="body" sz="quarter" idx="1"/>
          </p:nvPr>
        </p:nvSpPr>
        <p:spPr>
          <a:xfrm>
            <a:off x="2444977" y="987452"/>
            <a:ext cx="4326105" cy="511038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 u="sng">
                <a:solidFill>
                  <a:srgbClr val="A03123"/>
                </a:solidFill>
                <a:uFill>
                  <a:solidFill>
                    <a:srgbClr val="A03123"/>
                  </a:solidFill>
                </a:uFill>
                <a:hlinkClick r:id="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A03123"/>
                </a:solidFill>
                <a:uFill>
                  <a:solidFill>
                    <a:srgbClr val="A03123"/>
                  </a:solidFill>
                </a:uFill>
                <a:hlinkClick r:id="rId3"/>
              </a:rPr>
              <a:t>https://github.com/jrdoneal/infrastructure</a:t>
            </a:r>
          </a:p>
        </p:txBody>
      </p:sp>
      <p:pic>
        <p:nvPicPr>
          <p:cNvPr id="161" name="RepoRoot.png" descr="RepoRoo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7655" y="1895663"/>
            <a:ext cx="3217235" cy="301615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Repository Root"/>
          <p:cNvSpPr txBox="1"/>
          <p:nvPr/>
        </p:nvSpPr>
        <p:spPr>
          <a:xfrm>
            <a:off x="590415" y="1492599"/>
            <a:ext cx="174318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Repository Root</a:t>
            </a:r>
          </a:p>
        </p:txBody>
      </p:sp>
      <p:pic>
        <p:nvPicPr>
          <p:cNvPr id="163" name="TestResults.png" descr="TestResult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74257" y="4593326"/>
            <a:ext cx="4709621" cy="1354736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Updated automatically"/>
          <p:cNvSpPr txBox="1"/>
          <p:nvPr/>
        </p:nvSpPr>
        <p:spPr>
          <a:xfrm>
            <a:off x="415638" y="5457421"/>
            <a:ext cx="236603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Updated automatically</a:t>
            </a:r>
          </a:p>
        </p:txBody>
      </p:sp>
      <p:sp>
        <p:nvSpPr>
          <p:cNvPr id="165" name="Line"/>
          <p:cNvSpPr/>
          <p:nvPr/>
        </p:nvSpPr>
        <p:spPr>
          <a:xfrm flipH="1" flipV="1">
            <a:off x="1220239" y="4828409"/>
            <a:ext cx="252971" cy="64526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6" name="Line"/>
          <p:cNvSpPr/>
          <p:nvPr/>
        </p:nvSpPr>
        <p:spPr>
          <a:xfrm flipV="1">
            <a:off x="1684384" y="4842621"/>
            <a:ext cx="232938" cy="62001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7" name="Line"/>
          <p:cNvSpPr/>
          <p:nvPr/>
        </p:nvSpPr>
        <p:spPr>
          <a:xfrm flipH="1">
            <a:off x="1428094" y="1773684"/>
            <a:ext cx="3433663" cy="102148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8" name="Results of CI Actions"/>
          <p:cNvSpPr txBox="1"/>
          <p:nvPr/>
        </p:nvSpPr>
        <p:spPr>
          <a:xfrm>
            <a:off x="5041462" y="4281764"/>
            <a:ext cx="221322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Results of CI Actions</a:t>
            </a:r>
          </a:p>
        </p:txBody>
      </p:sp>
      <p:pic>
        <p:nvPicPr>
          <p:cNvPr id="169" name="travis_yaml.png" descr="travis_yaml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49656" y="1895663"/>
            <a:ext cx="2520634" cy="18231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ample .travis.yml"/>
          <p:cNvSpPr txBox="1"/>
          <p:nvPr/>
        </p:nvSpPr>
        <p:spPr>
          <a:xfrm>
            <a:off x="4881200" y="1563420"/>
            <a:ext cx="197145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Sample .travis.yml</a:t>
            </a:r>
          </a:p>
        </p:txBody>
      </p:sp>
    </p:spTree>
    <p:extLst>
      <p:ext uri="{BB962C8B-B14F-4D97-AF65-F5344CB8AC3E}">
        <p14:creationId xmlns:p14="http://schemas.microsoft.com/office/powerpoint/2010/main" val="1303847449"/>
      </p:ext>
    </p:extLst>
  </p:cSld>
  <p:clrMapOvr>
    <a:masterClrMapping/>
  </p:clrMapOvr>
  <p:transition spd="med" advTm="75029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75" name="Putting it all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defRPr sz="3008"/>
            </a:lvl1pPr>
          </a:lstStyle>
          <a:p>
            <a:r>
              <a:t>Putting it all together</a:t>
            </a:r>
          </a:p>
        </p:txBody>
      </p:sp>
      <p:sp>
        <p:nvSpPr>
          <p:cNvPr id="176" name="Toy CI Workflow"/>
          <p:cNvSpPr txBox="1">
            <a:spLocks noGrp="1"/>
          </p:cNvSpPr>
          <p:nvPr>
            <p:ph type="body" sz="quarter" idx="1"/>
          </p:nvPr>
        </p:nvSpPr>
        <p:spPr>
          <a:xfrm>
            <a:off x="434127" y="1143725"/>
            <a:ext cx="7912873" cy="5110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FontTx/>
              <a:buNone/>
            </a:lvl1pPr>
          </a:lstStyle>
          <a:p>
            <a:r>
              <a:rPr sz="2400" dirty="0"/>
              <a:t>Toy CI Workflow</a:t>
            </a:r>
          </a:p>
        </p:txBody>
      </p:sp>
      <p:pic>
        <p:nvPicPr>
          <p:cNvPr id="3" name="Picture 2" descr="RefactorCIFlowChart_v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1" r="26308"/>
          <a:stretch/>
        </p:blipFill>
        <p:spPr>
          <a:xfrm rot="16200000">
            <a:off x="3033306" y="-800278"/>
            <a:ext cx="3077389" cy="83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22245"/>
      </p:ext>
    </p:extLst>
  </p:cSld>
  <p:clrMapOvr>
    <a:masterClrMapping/>
  </p:clrMapOvr>
  <p:transition spd="med" advTm="78369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6"/>
          <p:cNvSpPr txBox="1">
            <a:spLocks noGrp="1"/>
          </p:cNvSpPr>
          <p:nvPr>
            <p:ph type="sldNum" sz="quarter" idx="2"/>
          </p:nvPr>
        </p:nvSpPr>
        <p:spPr>
          <a:xfrm>
            <a:off x="126368" y="6513051"/>
            <a:ext cx="15396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82" name="Title 1"/>
          <p:cNvSpPr txBox="1">
            <a:spLocks noGrp="1"/>
          </p:cNvSpPr>
          <p:nvPr>
            <p:ph type="title"/>
          </p:nvPr>
        </p:nvSpPr>
        <p:spPr>
          <a:xfrm>
            <a:off x="274392" y="411483"/>
            <a:ext cx="8531577" cy="511038"/>
          </a:xfrm>
          <a:prstGeom prst="rect">
            <a:avLst/>
          </a:prstGeom>
        </p:spPr>
        <p:txBody>
          <a:bodyPr/>
          <a:lstStyle>
            <a:lvl1pPr defTabSz="859536">
              <a:defRPr sz="3008"/>
            </a:lvl1pPr>
          </a:lstStyle>
          <a:p>
            <a:r>
              <a:t>Other resources</a:t>
            </a:r>
          </a:p>
        </p:txBody>
      </p:sp>
      <p:sp>
        <p:nvSpPr>
          <p:cNvPr id="183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467139" y="1155699"/>
            <a:ext cx="8086853" cy="476949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 b="1"/>
            </a:pPr>
            <a:r>
              <a:rPr dirty="0"/>
              <a:t>Software testing levels and definitions:</a:t>
            </a: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/>
            </a:pPr>
            <a:r>
              <a:rPr dirty="0"/>
              <a:t>http://www.tutorialspoint.com/software_testing/software_testing_levels.htm </a:t>
            </a: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800" b="1"/>
            </a:pP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 b="1"/>
            </a:pPr>
            <a:r>
              <a:rPr dirty="0"/>
              <a:t>Working Effectively with Legacy Code</a:t>
            </a:r>
            <a:r>
              <a:rPr b="0" dirty="0"/>
              <a:t>, Michael Feathers.  The legacy software change algorithm described in this book is very straight-forward and powerful for anyone working on a code that has insufficient testing.</a:t>
            </a: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800"/>
            </a:pP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 b="1"/>
            </a:pPr>
            <a:r>
              <a:rPr dirty="0"/>
              <a:t>Code Complete</a:t>
            </a:r>
            <a:r>
              <a:rPr b="0" dirty="0"/>
              <a:t>, Steve McConnell.  Includes testing advice.</a:t>
            </a: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800"/>
            </a:pP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 b="1"/>
            </a:pPr>
            <a:r>
              <a:rPr dirty="0"/>
              <a:t>Organization dedicated to software testing: </a:t>
            </a:r>
            <a:r>
              <a:rPr b="0" dirty="0"/>
              <a:t>https://www.associationforsoftwaretesting.org/</a:t>
            </a: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800"/>
            </a:pP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 b="1"/>
            </a:pPr>
            <a:r>
              <a:rPr dirty="0"/>
              <a:t>Software Carpentry: </a:t>
            </a:r>
            <a:r>
              <a:rPr b="0" dirty="0"/>
              <a:t>http://katyhuff.github.io/python-testing/</a:t>
            </a: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/>
            </a:pPr>
            <a:r>
              <a:rPr dirty="0"/>
              <a:t>	</a:t>
            </a: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 b="1"/>
            </a:pPr>
            <a:r>
              <a:rPr dirty="0"/>
              <a:t>Tutorial from Udacity: </a:t>
            </a:r>
            <a:r>
              <a:rPr b="0" dirty="0"/>
              <a:t>https://www.udacity.com/course/software-testing--cs258</a:t>
            </a: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800"/>
            </a:pP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 b="1"/>
            </a:pPr>
            <a:r>
              <a:rPr dirty="0"/>
              <a:t>Papers on testing:</a:t>
            </a: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/>
            </a:pPr>
            <a:r>
              <a:rPr dirty="0"/>
              <a:t>http://www.sciencedirect.com/science/article/pii/S0950584914001232 </a:t>
            </a: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/>
            </a:pPr>
            <a:r>
              <a:rPr dirty="0"/>
              <a:t>https://www.researchgate.net/publication/264697060_Ongoing_verification_of_a_multiphysics_community_code_FLASH </a:t>
            </a: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800" b="1"/>
            </a:pP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 b="1"/>
            </a:pPr>
            <a:r>
              <a:rPr dirty="0"/>
              <a:t>Resources for Trilinos testing:</a:t>
            </a: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/>
            </a:pPr>
            <a:r>
              <a:rPr dirty="0"/>
              <a:t>Trilinos testing policy: https://github.com/trilinos/Trilinos/wiki/Trilinos-Testing-Policy</a:t>
            </a:r>
            <a:endParaRPr sz="2300" dirty="0"/>
          </a:p>
          <a:p>
            <a:pPr marL="0" indent="0">
              <a:lnSpc>
                <a:spcPct val="81000"/>
              </a:lnSpc>
              <a:spcBef>
                <a:spcPts val="0"/>
              </a:spcBef>
              <a:buSzTx/>
              <a:buNone/>
              <a:defRPr sz="1500"/>
            </a:pPr>
            <a:r>
              <a:rPr dirty="0"/>
              <a:t>Trilinos test harness: https://github.com/trilinos/Trilinos/wiki/Policies--%7C-Testing</a:t>
            </a:r>
          </a:p>
        </p:txBody>
      </p:sp>
    </p:spTree>
    <p:extLst>
      <p:ext uri="{BB962C8B-B14F-4D97-AF65-F5344CB8AC3E}">
        <p14:creationId xmlns:p14="http://schemas.microsoft.com/office/powerpoint/2010/main" val="911505700"/>
      </p:ext>
    </p:extLst>
  </p:cSld>
  <p:clrMapOvr>
    <a:masterClrMapping/>
  </p:clrMapOvr>
  <p:transition spd="med" advTm="99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D652AD8-340F-4E8B-B0C4-7ABAA20B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="" xmlns:a16="http://schemas.microsoft.com/office/drawing/2014/main" id="{9CD15B89-9DE8-524D-8420-086DEE8146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3023699"/>
              </p:ext>
            </p:extLst>
          </p:nvPr>
        </p:nvGraphicFramePr>
        <p:xfrm>
          <a:off x="652177" y="1668322"/>
          <a:ext cx="7728859" cy="3258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62">
                  <a:extLst>
                    <a:ext uri="{9D8B030D-6E8A-4147-A177-3AD203B41FA5}">
                      <a16:colId xmlns="" xmlns:a16="http://schemas.microsoft.com/office/drawing/2014/main" val="3446576009"/>
                    </a:ext>
                  </a:extLst>
                </a:gridCol>
                <a:gridCol w="3643849">
                  <a:extLst>
                    <a:ext uri="{9D8B030D-6E8A-4147-A177-3AD203B41FA5}">
                      <a16:colId xmlns="" xmlns:a16="http://schemas.microsoft.com/office/drawing/2014/main" val="1263998808"/>
                    </a:ext>
                  </a:extLst>
                </a:gridCol>
                <a:gridCol w="2384248">
                  <a:extLst>
                    <a:ext uri="{9D8B030D-6E8A-4147-A177-3AD203B41FA5}">
                      <a16:colId xmlns="" xmlns:a16="http://schemas.microsoft.com/office/drawing/2014/main" val="4097899022"/>
                    </a:ext>
                  </a:extLst>
                </a:gridCol>
              </a:tblGrid>
              <a:tr h="3061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 dirty="0"/>
                        <a:t>Time</a:t>
                      </a:r>
                    </a:p>
                  </a:txBody>
                  <a:tcPr marL="51462" marR="51462" marT="25731" marB="2573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 dirty="0"/>
                        <a:t>Topic</a:t>
                      </a:r>
                    </a:p>
                  </a:txBody>
                  <a:tcPr marL="51462" marR="51462" marT="25731" marB="25731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 dirty="0"/>
                        <a:t>Speaker</a:t>
                      </a:r>
                    </a:p>
                  </a:txBody>
                  <a:tcPr marL="51462" marR="51462" marT="25731" marB="25731"/>
                </a:tc>
                <a:extLst>
                  <a:ext uri="{0D108BD9-81ED-4DB2-BD59-A6C34878D82A}">
                    <a16:rowId xmlns="" xmlns:a16="http://schemas.microsoft.com/office/drawing/2014/main" val="3602420430"/>
                  </a:ext>
                </a:extLst>
              </a:tr>
              <a:tr h="515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 dirty="0"/>
                        <a:t>1:30pm-2:15pm</a:t>
                      </a:r>
                    </a:p>
                  </a:txBody>
                  <a:tcPr marL="51462" marR="51462" marT="25731" marB="25731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Why effective software practices are essential for CSE projects</a:t>
                      </a:r>
                      <a:endParaRPr lang="en-US" sz="1100" dirty="0"/>
                    </a:p>
                  </a:txBody>
                  <a:tcPr marL="51462" marR="51462" marT="25731" marB="2573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Anshu Dubey, ANL</a:t>
                      </a:r>
                    </a:p>
                  </a:txBody>
                  <a:tcPr marL="51462" marR="51462" marT="25731" marB="25731"/>
                </a:tc>
                <a:extLst>
                  <a:ext uri="{0D108BD9-81ED-4DB2-BD59-A6C34878D82A}">
                    <a16:rowId xmlns="" xmlns:a16="http://schemas.microsoft.com/office/drawing/2014/main" val="4236476034"/>
                  </a:ext>
                </a:extLst>
              </a:tr>
              <a:tr h="2916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 dirty="0"/>
                        <a:t>2:15pm-2:45pm</a:t>
                      </a:r>
                    </a:p>
                  </a:txBody>
                  <a:tcPr marL="51462" marR="51462" marT="25731" marB="2573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Better (small) scientific software teams</a:t>
                      </a:r>
                      <a:endParaRPr lang="en-US" sz="1100" dirty="0"/>
                    </a:p>
                  </a:txBody>
                  <a:tcPr marL="51462" marR="51462" marT="25731" marB="2573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Michael A. </a:t>
                      </a:r>
                      <a:r>
                        <a:rPr lang="en-US" sz="1100" dirty="0" err="1"/>
                        <a:t>Heroux</a:t>
                      </a:r>
                      <a:r>
                        <a:rPr lang="en-US" sz="1100" dirty="0"/>
                        <a:t>, SNL</a:t>
                      </a:r>
                    </a:p>
                  </a:txBody>
                  <a:tcPr marL="51462" marR="51462" marT="25731" marB="25731"/>
                </a:tc>
                <a:extLst>
                  <a:ext uri="{0D108BD9-81ED-4DB2-BD59-A6C34878D82A}">
                    <a16:rowId xmlns="" xmlns:a16="http://schemas.microsoft.com/office/drawing/2014/main" val="1105160419"/>
                  </a:ext>
                </a:extLst>
              </a:tr>
              <a:tr h="515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 dirty="0"/>
                        <a:t>2:45pm-3:00pm</a:t>
                      </a:r>
                    </a:p>
                  </a:txBody>
                  <a:tcPr marL="51462" marR="51462" marT="25731" marB="2573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Improving Reproducibility Through Better Software Practices</a:t>
                      </a:r>
                    </a:p>
                  </a:txBody>
                  <a:tcPr marL="51462" marR="51462" marT="25731" marB="2573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dirty="0"/>
                        <a:t>Michael A. </a:t>
                      </a:r>
                      <a:r>
                        <a:rPr lang="en-US" sz="1100" dirty="0" err="1"/>
                        <a:t>Heroux</a:t>
                      </a:r>
                      <a:r>
                        <a:rPr lang="en-US" sz="1100" dirty="0"/>
                        <a:t>, SNL</a:t>
                      </a:r>
                    </a:p>
                  </a:txBody>
                  <a:tcPr marL="51462" marR="51462" marT="25731" marB="25731"/>
                </a:tc>
                <a:extLst>
                  <a:ext uri="{0D108BD9-81ED-4DB2-BD59-A6C34878D82A}">
                    <a16:rowId xmlns="" xmlns:a16="http://schemas.microsoft.com/office/drawing/2014/main" val="910718610"/>
                  </a:ext>
                </a:extLst>
              </a:tr>
              <a:tr h="2916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 dirty="0"/>
                        <a:t>3:00pm-3:30pm</a:t>
                      </a:r>
                    </a:p>
                  </a:txBody>
                  <a:tcPr marL="51462" marR="51462" marT="25731" marB="25731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 dirty="0"/>
                        <a:t>Break</a:t>
                      </a:r>
                    </a:p>
                  </a:txBody>
                  <a:tcPr marL="51462" marR="51462" marT="25731" marB="2573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51462" marR="51462" marT="25731" marB="25731"/>
                </a:tc>
                <a:extLst>
                  <a:ext uri="{0D108BD9-81ED-4DB2-BD59-A6C34878D82A}">
                    <a16:rowId xmlns="" xmlns:a16="http://schemas.microsoft.com/office/drawing/2014/main" val="3280342557"/>
                  </a:ext>
                </a:extLst>
              </a:tr>
              <a:tr h="4105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 i="1" dirty="0"/>
                        <a:t>3:30pm-4:15pm</a:t>
                      </a:r>
                    </a:p>
                  </a:txBody>
                  <a:tcPr marL="51462" marR="51462" marT="25731" marB="2573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Testing HPC Scientific Software: Introduction</a:t>
                      </a:r>
                    </a:p>
                  </a:txBody>
                  <a:tcPr marL="51462" marR="51462" marT="25731" marB="2573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100" i="0" dirty="0"/>
                        <a:t>Jared O’Neal, ANL</a:t>
                      </a:r>
                    </a:p>
                  </a:txBody>
                  <a:tcPr marL="51462" marR="51462" marT="25731" marB="25731"/>
                </a:tc>
                <a:extLst>
                  <a:ext uri="{0D108BD9-81ED-4DB2-BD59-A6C34878D82A}">
                    <a16:rowId xmlns="" xmlns:a16="http://schemas.microsoft.com/office/drawing/2014/main" val="4073047263"/>
                  </a:ext>
                </a:extLst>
              </a:tr>
              <a:tr h="515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 dirty="0"/>
                        <a:t>4:15pm-4:45pm</a:t>
                      </a:r>
                    </a:p>
                  </a:txBody>
                  <a:tcPr marL="51462" marR="51462" marT="25731" marB="2573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Verification, and Evaluating Project Testing Needs</a:t>
                      </a:r>
                    </a:p>
                  </a:txBody>
                  <a:tcPr marL="51462" marR="51462" marT="25731" marB="2573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 smtClean="0"/>
                        <a:t>Anshu</a:t>
                      </a:r>
                      <a:r>
                        <a:rPr lang="en-US" sz="1100" dirty="0" smtClean="0"/>
                        <a:t> </a:t>
                      </a:r>
                      <a:r>
                        <a:rPr lang="en-US" sz="1100" dirty="0"/>
                        <a:t>Dubey, ANL</a:t>
                      </a:r>
                    </a:p>
                  </a:txBody>
                  <a:tcPr marL="51462" marR="51462" marT="25731" marB="25731"/>
                </a:tc>
                <a:extLst>
                  <a:ext uri="{0D108BD9-81ED-4DB2-BD59-A6C34878D82A}">
                    <a16:rowId xmlns="" xmlns:a16="http://schemas.microsoft.com/office/drawing/2014/main" val="3550721019"/>
                  </a:ext>
                </a:extLst>
              </a:tr>
              <a:tr h="4105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 dirty="0"/>
                        <a:t>4:45am-5:00pm</a:t>
                      </a:r>
                    </a:p>
                  </a:txBody>
                  <a:tcPr marL="51462" marR="51462" marT="25731" marB="25731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 dirty="0"/>
                        <a:t>Code Coverage and CI</a:t>
                      </a:r>
                    </a:p>
                  </a:txBody>
                  <a:tcPr marL="51462" marR="51462" marT="25731" marB="2573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Jared </a:t>
                      </a:r>
                      <a:r>
                        <a:rPr lang="en-US" sz="1100" dirty="0"/>
                        <a:t>O’Neal, ANL</a:t>
                      </a:r>
                    </a:p>
                  </a:txBody>
                  <a:tcPr marL="51462" marR="51462" marT="25731" marB="25731"/>
                </a:tc>
                <a:extLst>
                  <a:ext uri="{0D108BD9-81ED-4DB2-BD59-A6C34878D82A}">
                    <a16:rowId xmlns="" xmlns:a16="http://schemas.microsoft.com/office/drawing/2014/main" val="581027421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8176F8EA-37C6-4DC2-9665-6939AFD53116}"/>
              </a:ext>
            </a:extLst>
          </p:cNvPr>
          <p:cNvGrpSpPr/>
          <p:nvPr/>
        </p:nvGrpSpPr>
        <p:grpSpPr>
          <a:xfrm>
            <a:off x="126515" y="4797778"/>
            <a:ext cx="8780181" cy="257886"/>
            <a:chOff x="240631" y="1973178"/>
            <a:chExt cx="11703859" cy="343759"/>
          </a:xfrm>
        </p:grpSpPr>
        <p:cxnSp>
          <p:nvCxnSpPr>
            <p:cNvPr id="6" name="Straight Connector 5">
              <a:extLst>
                <a:ext uri="{FF2B5EF4-FFF2-40B4-BE49-F238E27FC236}">
                  <a16:creationId xmlns="" xmlns:a16="http://schemas.microsoft.com/office/drawing/2014/main" id="{9856386A-26B4-45C2-8758-E39D2E61D9E5}"/>
                </a:ext>
              </a:extLst>
            </p:cNvPr>
            <p:cNvCxnSpPr/>
            <p:nvPr/>
          </p:nvCxnSpPr>
          <p:spPr>
            <a:xfrm>
              <a:off x="873045" y="2145057"/>
              <a:ext cx="10442734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row: Right 6">
              <a:extLst>
                <a:ext uri="{FF2B5EF4-FFF2-40B4-BE49-F238E27FC236}">
                  <a16:creationId xmlns="" xmlns:a16="http://schemas.microsoft.com/office/drawing/2014/main" id="{C15F9BF3-FFDA-4013-98C8-B6B240EEA116}"/>
                </a:ext>
              </a:extLst>
            </p:cNvPr>
            <p:cNvSpPr/>
            <p:nvPr/>
          </p:nvSpPr>
          <p:spPr>
            <a:xfrm>
              <a:off x="240631" y="1973178"/>
              <a:ext cx="563765" cy="34375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9" tIns="34299" rIns="34299" bIns="3429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="" xmlns:a16="http://schemas.microsoft.com/office/drawing/2014/main" id="{56BC7D6E-2ADC-40F7-BA78-582FF09A3A2D}"/>
                </a:ext>
              </a:extLst>
            </p:cNvPr>
            <p:cNvSpPr/>
            <p:nvPr/>
          </p:nvSpPr>
          <p:spPr>
            <a:xfrm rot="10800000">
              <a:off x="11380725" y="1973178"/>
              <a:ext cx="563765" cy="34375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9" tIns="34299" rIns="34299" bIns="3429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3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2908481"/>
      </p:ext>
    </p:extLst>
  </p:cSld>
  <p:clrMapOvr>
    <a:masterClrMapping/>
  </p:clrMapOvr>
  <p:transition spd="med" advTm="542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6"/>
          <p:cNvSpPr txBox="1">
            <a:spLocks noGrp="1"/>
          </p:cNvSpPr>
          <p:nvPr>
            <p:ph type="sldNum" sz="quarter" idx="2"/>
          </p:nvPr>
        </p:nvSpPr>
        <p:spPr>
          <a:xfrm>
            <a:off x="153331" y="651305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13" name="Title 1"/>
          <p:cNvSpPr txBox="1">
            <a:spLocks noGrp="1"/>
          </p:cNvSpPr>
          <p:nvPr>
            <p:ph type="title"/>
          </p:nvPr>
        </p:nvSpPr>
        <p:spPr>
          <a:xfrm>
            <a:off x="274392" y="411483"/>
            <a:ext cx="8531577" cy="511038"/>
          </a:xfrm>
          <a:prstGeom prst="rect">
            <a:avLst/>
          </a:prstGeom>
        </p:spPr>
        <p:txBody>
          <a:bodyPr/>
          <a:lstStyle>
            <a:lvl1pPr defTabSz="859536">
              <a:defRPr sz="3008"/>
            </a:lvl1pPr>
          </a:lstStyle>
          <a:p>
            <a:r>
              <a:t>License, citation and acknowledgements</a:t>
            </a:r>
          </a:p>
        </p:txBody>
      </p:sp>
      <p:sp>
        <p:nvSpPr>
          <p:cNvPr id="11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274393" y="939301"/>
            <a:ext cx="8529578" cy="4047779"/>
          </a:xfrm>
          <a:prstGeom prst="rect">
            <a:avLst/>
          </a:prstGeom>
        </p:spPr>
        <p:txBody>
          <a:bodyPr/>
          <a:lstStyle/>
          <a:p>
            <a:pPr marL="0" indent="0" defTabSz="832104">
              <a:spcBef>
                <a:spcPts val="1200"/>
              </a:spcBef>
              <a:buSzTx/>
              <a:buNone/>
              <a:defRPr sz="1638" b="1"/>
            </a:pPr>
            <a:r>
              <a:rPr dirty="0"/>
              <a:t>License and Citation</a:t>
            </a:r>
          </a:p>
          <a:p>
            <a:pPr marL="209474" indent="-209474" defTabSz="832104">
              <a:spcBef>
                <a:spcPts val="100"/>
              </a:spcBef>
              <a:defRPr sz="1638"/>
            </a:pPr>
            <a:r>
              <a:rPr dirty="0"/>
              <a:t>This work is licensed under a </a:t>
            </a:r>
            <a:r>
              <a:rPr u="sng" dirty="0">
                <a:solidFill>
                  <a:srgbClr val="A03123"/>
                </a:solidFill>
                <a:uFill>
                  <a:solidFill>
                    <a:srgbClr val="A03123"/>
                  </a:solidFill>
                </a:uFill>
                <a:hlinkClick r:id="rId3"/>
              </a:rPr>
              <a:t>Creative</a:t>
            </a:r>
            <a:r>
              <a:rPr u="sng" dirty="0">
                <a:solidFill>
                  <a:srgbClr val="A03123"/>
                </a:solidFill>
                <a:uFill>
                  <a:solidFill>
                    <a:srgbClr val="A03123"/>
                  </a:solidFill>
                </a:uFill>
                <a:hlinkClick r:id="rId4"/>
              </a:rPr>
              <a:t> Commons Attribution 4.0 International License</a:t>
            </a:r>
            <a:r>
              <a:rPr dirty="0"/>
              <a:t> (CC BY 4.0). </a:t>
            </a:r>
          </a:p>
          <a:p>
            <a:pPr marL="209474" indent="-209474" defTabSz="832104">
              <a:spcBef>
                <a:spcPts val="500"/>
              </a:spcBef>
              <a:defRPr sz="1638"/>
            </a:pPr>
            <a:r>
              <a:rPr dirty="0"/>
              <a:t>Requested citation: Jared O'Neal, Code Coverage </a:t>
            </a:r>
            <a:r>
              <a:rPr dirty="0" smtClean="0"/>
              <a:t>and C</a:t>
            </a:r>
            <a:r>
              <a:rPr lang="en-US" dirty="0" smtClean="0"/>
              <a:t>ontinuous Integration</a:t>
            </a:r>
            <a:r>
              <a:rPr dirty="0" smtClean="0"/>
              <a:t>, </a:t>
            </a:r>
            <a:r>
              <a:rPr dirty="0"/>
              <a:t>tutorial in Exascale Computing Project 2</a:t>
            </a:r>
            <a:r>
              <a:rPr baseline="31999" dirty="0"/>
              <a:t>nd</a:t>
            </a:r>
            <a:r>
              <a:rPr dirty="0"/>
              <a:t> Annual Meeting, Knoxville, Tennessee, 2018. DOI: TBA.</a:t>
            </a:r>
          </a:p>
          <a:p>
            <a:pPr marL="0" indent="0" defTabSz="832104">
              <a:spcBef>
                <a:spcPts val="1200"/>
              </a:spcBef>
              <a:buSzTx/>
              <a:buNone/>
              <a:defRPr sz="1638" b="1"/>
            </a:pPr>
            <a:r>
              <a:rPr dirty="0"/>
              <a:t>Acknowledgements</a:t>
            </a:r>
          </a:p>
          <a:p>
            <a:pPr marL="209474" indent="-209474" defTabSz="832104">
              <a:spcBef>
                <a:spcPts val="100"/>
              </a:spcBef>
              <a:defRPr sz="1638"/>
            </a:pPr>
            <a:r>
              <a:rPr lang="en-US" dirty="0" smtClean="0"/>
              <a:t>Alicia </a:t>
            </a:r>
            <a:r>
              <a:rPr lang="en-US" dirty="0" err="1" smtClean="0"/>
              <a:t>Klinvex</a:t>
            </a:r>
            <a:endParaRPr lang="en-US" dirty="0" smtClean="0"/>
          </a:p>
          <a:p>
            <a:pPr marL="209474" indent="-209474" defTabSz="832104">
              <a:spcBef>
                <a:spcPts val="100"/>
              </a:spcBef>
              <a:defRPr sz="1638"/>
            </a:pPr>
            <a:r>
              <a:rPr dirty="0" smtClean="0"/>
              <a:t>This </a:t>
            </a:r>
            <a:r>
              <a:rPr dirty="0"/>
              <a:t>work was supported by the U.S. Department of Energy Office of Science, Office of Advanced Scientific Computing Research (ASCR), and by the Exascale Computing Project (17-SC-20-SC), a collaborative effort of the U.S. Department of Energy Office of Science and the National Nuclear Security Administration.</a:t>
            </a:r>
          </a:p>
          <a:p>
            <a:pPr marL="209474" indent="-209474" defTabSz="832104">
              <a:spcBef>
                <a:spcPts val="500"/>
              </a:spcBef>
              <a:defRPr sz="1638"/>
            </a:pPr>
            <a:r>
              <a:rPr dirty="0"/>
              <a:t>This work was performed in part at </a:t>
            </a:r>
            <a:r>
              <a:rPr lang="en-US" dirty="0" smtClean="0"/>
              <a:t>the Argonne </a:t>
            </a:r>
            <a:r>
              <a:rPr dirty="0" smtClean="0"/>
              <a:t>National Laborator</a:t>
            </a:r>
            <a:r>
              <a:rPr lang="en-US" dirty="0" smtClean="0"/>
              <a:t>y, which is managed by U</a:t>
            </a:r>
            <a:r>
              <a:rPr lang="en-US" dirty="0"/>
              <a:t>C</a:t>
            </a:r>
            <a:r>
              <a:rPr lang="en-US" dirty="0" smtClean="0"/>
              <a:t>hicago Argonne, LLC for the U.S. Department of Energy under Contract No. DE-AC02-06CH11357.</a:t>
            </a:r>
            <a:endParaRPr dirty="0"/>
          </a:p>
        </p:txBody>
      </p:sp>
      <p:pic>
        <p:nvPicPr>
          <p:cNvPr id="115" name="Picture 2" descr="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84704" y="867707"/>
            <a:ext cx="985433" cy="347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Tm="14417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Coverage</a:t>
            </a:r>
          </a:p>
        </p:txBody>
      </p:sp>
      <p:sp>
        <p:nvSpPr>
          <p:cNvPr id="120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510872" y="1752600"/>
            <a:ext cx="273656" cy="4370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 advTm="104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6"/>
          <p:cNvSpPr txBox="1">
            <a:spLocks noGrp="1"/>
          </p:cNvSpPr>
          <p:nvPr>
            <p:ph type="sldNum" sz="quarter" idx="2"/>
          </p:nvPr>
        </p:nvSpPr>
        <p:spPr>
          <a:xfrm>
            <a:off x="153331" y="651305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23" name="Title 1"/>
          <p:cNvSpPr txBox="1">
            <a:spLocks noGrp="1"/>
          </p:cNvSpPr>
          <p:nvPr>
            <p:ph type="title"/>
          </p:nvPr>
        </p:nvSpPr>
        <p:spPr>
          <a:xfrm>
            <a:off x="274392" y="411483"/>
            <a:ext cx="8531577" cy="511038"/>
          </a:xfrm>
          <a:prstGeom prst="rect">
            <a:avLst/>
          </a:prstGeom>
        </p:spPr>
        <p:txBody>
          <a:bodyPr/>
          <a:lstStyle>
            <a:lvl1pPr defTabSz="777240">
              <a:defRPr sz="2720"/>
            </a:lvl1pPr>
          </a:lstStyle>
          <a:p>
            <a:r>
              <a:t>How do we determine what other tests are needed?</a:t>
            </a:r>
          </a:p>
        </p:txBody>
      </p:sp>
      <p:sp>
        <p:nvSpPr>
          <p:cNvPr id="12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06672" y="1484869"/>
            <a:ext cx="8529578" cy="404777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841247">
              <a:spcBef>
                <a:spcPts val="1200"/>
              </a:spcBef>
              <a:buNone/>
              <a:defRPr sz="2576"/>
            </a:pPr>
            <a:r>
              <a:rPr sz="2400" dirty="0" smtClean="0"/>
              <a:t>Code coverage tools</a:t>
            </a:r>
            <a:endParaRPr sz="2400" dirty="0"/>
          </a:p>
          <a:p>
            <a:pPr marL="661294" lvl="1" indent="-342900" defTabSz="841247">
              <a:spcBef>
                <a:spcPts val="700"/>
              </a:spcBef>
              <a:buFont typeface="Arial"/>
              <a:buChar char="•"/>
              <a:defRPr sz="2116"/>
            </a:pPr>
            <a:r>
              <a:rPr sz="2000" dirty="0"/>
              <a:t>Expose parts of the code that aren’t being </a:t>
            </a:r>
            <a:r>
              <a:rPr sz="2000" dirty="0" smtClean="0"/>
              <a:t>tested</a:t>
            </a:r>
            <a:endParaRPr lang="en-US" sz="2000" dirty="0" smtClean="0"/>
          </a:p>
          <a:p>
            <a:pPr marL="661294" lvl="1" indent="-342900" defTabSz="841247">
              <a:spcBef>
                <a:spcPts val="700"/>
              </a:spcBef>
              <a:buFont typeface="Arial"/>
              <a:buChar char="•"/>
              <a:defRPr sz="2116"/>
            </a:pPr>
            <a:r>
              <a:rPr sz="2000" dirty="0" smtClean="0"/>
              <a:t>gcov</a:t>
            </a:r>
            <a:endParaRPr sz="2000" dirty="0"/>
          </a:p>
          <a:p>
            <a:pPr marL="972385" lvl="2" indent="-342900" defTabSz="841247">
              <a:spcBef>
                <a:spcPts val="700"/>
              </a:spcBef>
              <a:buFont typeface="Courier New"/>
              <a:buChar char="o"/>
              <a:defRPr sz="1840"/>
            </a:pPr>
            <a:r>
              <a:rPr sz="1800" dirty="0"/>
              <a:t>standard utility with the GNU compiler collection </a:t>
            </a:r>
            <a:r>
              <a:rPr sz="1800" dirty="0" smtClean="0"/>
              <a:t>suite</a:t>
            </a:r>
            <a:endParaRPr lang="en-US" sz="1800" dirty="0" smtClean="0"/>
          </a:p>
          <a:p>
            <a:pPr marL="972385" lvl="2" indent="-342900" defTabSz="841247">
              <a:spcBef>
                <a:spcPts val="700"/>
              </a:spcBef>
              <a:buFont typeface="Courier New"/>
              <a:buChar char="o"/>
              <a:defRPr sz="1840"/>
            </a:pPr>
            <a:r>
              <a:rPr lang="en-US" sz="1800" dirty="0"/>
              <a:t>c</a:t>
            </a:r>
            <a:r>
              <a:rPr lang="en-US" sz="1800" dirty="0" smtClean="0"/>
              <a:t>ompile with --coverage</a:t>
            </a:r>
            <a:endParaRPr sz="1800" dirty="0"/>
          </a:p>
          <a:p>
            <a:pPr marL="972385" lvl="2" indent="-342900" defTabSz="841247">
              <a:spcBef>
                <a:spcPts val="700"/>
              </a:spcBef>
              <a:buFont typeface="Courier New"/>
              <a:buChar char="o"/>
              <a:defRPr sz="1840"/>
            </a:pPr>
            <a:r>
              <a:rPr sz="1800" dirty="0"/>
              <a:t>counts the number of times each statement is executed</a:t>
            </a:r>
          </a:p>
          <a:p>
            <a:pPr marL="661294" lvl="1" indent="-342900" defTabSz="841247">
              <a:spcBef>
                <a:spcPts val="700"/>
              </a:spcBef>
              <a:buFont typeface="Arial"/>
              <a:buChar char="•"/>
              <a:defRPr sz="2116"/>
            </a:pPr>
            <a:r>
              <a:rPr sz="2000" dirty="0" smtClean="0"/>
              <a:t>lcov</a:t>
            </a:r>
            <a:endParaRPr sz="2000" dirty="0"/>
          </a:p>
          <a:p>
            <a:pPr marL="972385" lvl="2" indent="-342900" defTabSz="841247">
              <a:spcBef>
                <a:spcPts val="700"/>
              </a:spcBef>
              <a:buFont typeface="Courier New"/>
              <a:buChar char="o"/>
              <a:defRPr sz="1840"/>
            </a:pPr>
            <a:r>
              <a:rPr sz="1800" dirty="0"/>
              <a:t>a graphical front-end for gcov</a:t>
            </a:r>
          </a:p>
          <a:p>
            <a:pPr marL="972385" lvl="2" indent="-342900" defTabSz="841247">
              <a:spcBef>
                <a:spcPts val="700"/>
              </a:spcBef>
              <a:buFont typeface="Courier New"/>
              <a:buChar char="o"/>
              <a:defRPr sz="1840"/>
            </a:pPr>
            <a:r>
              <a:rPr sz="1800" dirty="0"/>
              <a:t>available at </a:t>
            </a:r>
            <a:r>
              <a:rPr sz="1800" u="sng" dirty="0">
                <a:solidFill>
                  <a:srgbClr val="A03123"/>
                </a:solidFill>
                <a:uFill>
                  <a:solidFill>
                    <a:srgbClr val="A03123"/>
                  </a:solidFill>
                </a:uFill>
                <a:hlinkClick r:id="rId2"/>
              </a:rPr>
              <a:t>http://ltp.sourceforge.net/coverage/lcov.php</a:t>
            </a:r>
            <a:r>
              <a:rPr sz="1800" dirty="0"/>
              <a:t> </a:t>
            </a:r>
          </a:p>
          <a:p>
            <a:pPr marL="661294" lvl="1" indent="-342900" defTabSz="841247">
              <a:spcBef>
                <a:spcPts val="700"/>
              </a:spcBef>
              <a:buFont typeface="Arial"/>
              <a:buChar char="•"/>
              <a:defRPr sz="2116"/>
            </a:pPr>
            <a:r>
              <a:rPr sz="2000" dirty="0"/>
              <a:t>Hosted servers (</a:t>
            </a:r>
            <a:r>
              <a:rPr sz="2000" i="1" dirty="0"/>
              <a:t>e.g.</a:t>
            </a:r>
            <a:r>
              <a:rPr sz="2000" dirty="0"/>
              <a:t> coveralls, codecov</a:t>
            </a:r>
            <a:r>
              <a:rPr sz="2000" dirty="0" smtClean="0"/>
              <a:t>)</a:t>
            </a:r>
            <a:endParaRPr lang="en-US" sz="2000" dirty="0" smtClean="0"/>
          </a:p>
          <a:p>
            <a:pPr marL="981560" lvl="2" indent="-342900" defTabSz="841247">
              <a:spcBef>
                <a:spcPts val="700"/>
              </a:spcBef>
              <a:buFont typeface="Courier New"/>
              <a:buChar char="o"/>
              <a:defRPr sz="2116"/>
            </a:pPr>
            <a:r>
              <a:rPr sz="1800" dirty="0" smtClean="0"/>
              <a:t>graphical </a:t>
            </a:r>
            <a:r>
              <a:rPr sz="1800" dirty="0"/>
              <a:t>visualization of </a:t>
            </a:r>
            <a:r>
              <a:rPr sz="1800" dirty="0" smtClean="0"/>
              <a:t>results</a:t>
            </a:r>
            <a:endParaRPr lang="en-US" sz="1800" dirty="0" smtClean="0"/>
          </a:p>
          <a:p>
            <a:pPr marL="981560" lvl="2" indent="-342900" defTabSz="841247">
              <a:spcBef>
                <a:spcPts val="700"/>
              </a:spcBef>
              <a:buFont typeface="Courier New"/>
              <a:buChar char="o"/>
              <a:defRPr sz="2116"/>
            </a:pPr>
            <a:r>
              <a:rPr sz="1800" dirty="0" smtClean="0"/>
              <a:t>push </a:t>
            </a:r>
            <a:r>
              <a:rPr sz="1800" dirty="0"/>
              <a:t>results to server through </a:t>
            </a:r>
            <a:r>
              <a:rPr lang="en-US" sz="1800" dirty="0" smtClean="0"/>
              <a:t>continuous integration server</a:t>
            </a:r>
            <a:endParaRPr sz="1800" dirty="0"/>
          </a:p>
        </p:txBody>
      </p:sp>
    </p:spTree>
  </p:cSld>
  <p:clrMapOvr>
    <a:masterClrMapping/>
  </p:clrMapOvr>
  <p:transition spd="med" advTm="157793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6"/>
          <p:cNvSpPr txBox="1">
            <a:spLocks noGrp="1"/>
          </p:cNvSpPr>
          <p:nvPr>
            <p:ph type="sldNum" sz="quarter" idx="2"/>
          </p:nvPr>
        </p:nvSpPr>
        <p:spPr>
          <a:xfrm>
            <a:off x="153331" y="651305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27" name="Title 1"/>
          <p:cNvSpPr txBox="1">
            <a:spLocks noGrp="1"/>
          </p:cNvSpPr>
          <p:nvPr>
            <p:ph type="title"/>
          </p:nvPr>
        </p:nvSpPr>
        <p:spPr>
          <a:xfrm>
            <a:off x="274392" y="411483"/>
            <a:ext cx="8531577" cy="511038"/>
          </a:xfrm>
          <a:prstGeom prst="rect">
            <a:avLst/>
          </a:prstGeom>
        </p:spPr>
        <p:txBody>
          <a:bodyPr/>
          <a:lstStyle>
            <a:lvl1pPr defTabSz="859536">
              <a:defRPr sz="3008"/>
            </a:lvl1pPr>
          </a:lstStyle>
          <a:p>
            <a:r>
              <a:rPr lang="en-US" dirty="0"/>
              <a:t>Code coverage output</a:t>
            </a:r>
            <a:endParaRPr dirty="0"/>
          </a:p>
        </p:txBody>
      </p:sp>
      <p:sp>
        <p:nvSpPr>
          <p:cNvPr id="6" name="Online tutorial - https://github.com/amklinv/morpheus…"/>
          <p:cNvSpPr txBox="1">
            <a:spLocks noGrp="1"/>
          </p:cNvSpPr>
          <p:nvPr>
            <p:ph type="body" sz="quarter" idx="1"/>
          </p:nvPr>
        </p:nvSpPr>
        <p:spPr>
          <a:xfrm>
            <a:off x="858593" y="5236463"/>
            <a:ext cx="7363175" cy="59691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algn="ctr" defTabSz="566927">
              <a:spcBef>
                <a:spcPts val="800"/>
              </a:spcBef>
              <a:buClrTx/>
              <a:buSzTx/>
              <a:buFontTx/>
              <a:buNone/>
              <a:defRPr sz="1488"/>
            </a:pPr>
            <a:r>
              <a:rPr dirty="0"/>
              <a:t>Online tutorial - </a:t>
            </a:r>
            <a:r>
              <a:rPr u="sng" dirty="0">
                <a:solidFill>
                  <a:srgbClr val="A03123"/>
                </a:solidFill>
                <a:uFill>
                  <a:solidFill>
                    <a:srgbClr val="A03123"/>
                  </a:solidFill>
                </a:uFill>
                <a:hlinkClick r:id="rId3"/>
              </a:rPr>
              <a:t>https://github.com/amklinv/morpheus</a:t>
            </a:r>
          </a:p>
          <a:p>
            <a:pPr marL="0" indent="0" algn="ctr" defTabSz="566927">
              <a:spcBef>
                <a:spcPts val="800"/>
              </a:spcBef>
              <a:buClrTx/>
              <a:buSzTx/>
              <a:buFontTx/>
              <a:buNone/>
              <a:defRPr sz="1488"/>
            </a:pPr>
            <a:r>
              <a:rPr dirty="0"/>
              <a:t>Other example - </a:t>
            </a:r>
            <a:r>
              <a:rPr u="sng" dirty="0">
                <a:solidFill>
                  <a:srgbClr val="A03123"/>
                </a:solidFill>
                <a:uFill>
                  <a:solidFill>
                    <a:srgbClr val="A03123"/>
                  </a:solidFill>
                </a:uFill>
                <a:hlinkClick r:id="rId3"/>
              </a:rPr>
              <a:t>https://github.com/jrdoneal/infrastructure</a:t>
            </a:r>
          </a:p>
        </p:txBody>
      </p:sp>
      <p:pic>
        <p:nvPicPr>
          <p:cNvPr id="7" name="CoverageResult.png" descr="CoverageResul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3341" y="1529466"/>
            <a:ext cx="6753679" cy="167026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Overall Analysis"/>
          <p:cNvSpPr txBox="1"/>
          <p:nvPr/>
        </p:nvSpPr>
        <p:spPr>
          <a:xfrm>
            <a:off x="3435791" y="1034456"/>
            <a:ext cx="2272418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dirty="0"/>
              <a:t>Overall Analysis</a:t>
            </a:r>
          </a:p>
        </p:txBody>
      </p:sp>
      <p:sp>
        <p:nvSpPr>
          <p:cNvPr id="9" name="Detailed Analysis"/>
          <p:cNvSpPr txBox="1"/>
          <p:nvPr/>
        </p:nvSpPr>
        <p:spPr>
          <a:xfrm>
            <a:off x="3327548" y="3239214"/>
            <a:ext cx="2425265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dirty="0"/>
              <a:t>Detailed Analysis</a:t>
            </a:r>
          </a:p>
        </p:txBody>
      </p:sp>
      <p:pic>
        <p:nvPicPr>
          <p:cNvPr id="10" name="CodeCoverageDetail.png" descr="CodeCoverageDetai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36169" y="3682659"/>
            <a:ext cx="4208022" cy="1433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Tm="142267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6"/>
          <p:cNvSpPr txBox="1">
            <a:spLocks noGrp="1"/>
          </p:cNvSpPr>
          <p:nvPr>
            <p:ph type="sldNum" sz="quarter" idx="2"/>
          </p:nvPr>
        </p:nvSpPr>
        <p:spPr>
          <a:xfrm>
            <a:off x="153331" y="651305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31" name="Title 1"/>
          <p:cNvSpPr txBox="1">
            <a:spLocks noGrp="1"/>
          </p:cNvSpPr>
          <p:nvPr>
            <p:ph type="title"/>
          </p:nvPr>
        </p:nvSpPr>
        <p:spPr>
          <a:xfrm>
            <a:off x="274392" y="411483"/>
            <a:ext cx="8531577" cy="511038"/>
          </a:xfrm>
          <a:prstGeom prst="rect">
            <a:avLst/>
          </a:prstGeom>
        </p:spPr>
        <p:txBody>
          <a:bodyPr/>
          <a:lstStyle>
            <a:lvl1pPr defTabSz="859536">
              <a:defRPr sz="3008"/>
            </a:lvl1pPr>
          </a:lstStyle>
          <a:p>
            <a:r>
              <a:rPr lang="en-US" dirty="0"/>
              <a:t>Code coverage is popular</a:t>
            </a:r>
            <a:endParaRPr dirty="0"/>
          </a:p>
        </p:txBody>
      </p:sp>
      <p:sp>
        <p:nvSpPr>
          <p:cNvPr id="132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406672" y="1533442"/>
            <a:ext cx="8529578" cy="3203857"/>
          </a:xfrm>
          <a:prstGeom prst="rect">
            <a:avLst/>
          </a:prstGeom>
        </p:spPr>
        <p:txBody>
          <a:bodyPr/>
          <a:lstStyle/>
          <a:p>
            <a:r>
              <a:rPr sz="2400" dirty="0" smtClean="0"/>
              <a:t>gcov also works for C and Fortran</a:t>
            </a:r>
            <a:endParaRPr sz="2400" dirty="0"/>
          </a:p>
          <a:p>
            <a:r>
              <a:rPr sz="2400" dirty="0"/>
              <a:t>Other tools exist for other languages</a:t>
            </a:r>
          </a:p>
          <a:p>
            <a:pPr lvl="1">
              <a:spcBef>
                <a:spcPts val="800"/>
              </a:spcBef>
              <a:buFont typeface="Courier New"/>
              <a:buChar char="o"/>
              <a:defRPr sz="2300"/>
            </a:pPr>
            <a:r>
              <a:rPr sz="2000" dirty="0"/>
              <a:t>JCov for Java</a:t>
            </a:r>
          </a:p>
          <a:p>
            <a:pPr lvl="1">
              <a:spcBef>
                <a:spcPts val="800"/>
              </a:spcBef>
              <a:buFont typeface="Courier New"/>
              <a:buChar char="o"/>
              <a:defRPr sz="2300"/>
            </a:pPr>
            <a:r>
              <a:rPr sz="2000" dirty="0"/>
              <a:t>Coverage.py for python</a:t>
            </a:r>
          </a:p>
          <a:p>
            <a:pPr lvl="1">
              <a:spcBef>
                <a:spcPts val="800"/>
              </a:spcBef>
              <a:buFont typeface="Courier New"/>
              <a:buChar char="o"/>
              <a:defRPr sz="2300"/>
            </a:pPr>
            <a:r>
              <a:rPr sz="2000" dirty="0"/>
              <a:t>Devel::Cover for perl</a:t>
            </a:r>
          </a:p>
          <a:p>
            <a:pPr lvl="1">
              <a:spcBef>
                <a:spcPts val="800"/>
              </a:spcBef>
              <a:buFont typeface="Courier New"/>
              <a:buChar char="o"/>
              <a:defRPr sz="2300"/>
            </a:pPr>
            <a:r>
              <a:rPr sz="2000" dirty="0"/>
              <a:t>profile for MATLAB</a:t>
            </a:r>
          </a:p>
          <a:p>
            <a:pPr lvl="1">
              <a:spcBef>
                <a:spcPts val="800"/>
              </a:spcBef>
              <a:buFont typeface="Courier New"/>
              <a:buChar char="o"/>
              <a:defRPr sz="2300"/>
            </a:pPr>
            <a:r>
              <a:rPr lang="en-US" sz="2000" i="1" dirty="0"/>
              <a:t>e</a:t>
            </a:r>
            <a:r>
              <a:rPr sz="2000" i="1" dirty="0" smtClean="0"/>
              <a:t>tc</a:t>
            </a:r>
            <a:r>
              <a:rPr lang="en-US" sz="2000" dirty="0" smtClean="0"/>
              <a:t>.</a:t>
            </a:r>
            <a:endParaRPr sz="2000" i="1" dirty="0"/>
          </a:p>
        </p:txBody>
      </p:sp>
    </p:spTree>
  </p:cSld>
  <p:clrMapOvr>
    <a:masterClrMapping/>
  </p:clrMapOvr>
  <p:transition spd="med" advTm="11255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Continuous integration</a:t>
            </a:r>
          </a:p>
        </p:txBody>
      </p:sp>
    </p:spTree>
  </p:cSld>
  <p:clrMapOvr>
    <a:masterClrMapping/>
  </p:clrMapOvr>
  <p:transition spd="med" advTm="5265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6"/>
          <p:cNvSpPr txBox="1">
            <a:spLocks noGrp="1"/>
          </p:cNvSpPr>
          <p:nvPr>
            <p:ph type="sldNum" sz="quarter" idx="2"/>
          </p:nvPr>
        </p:nvSpPr>
        <p:spPr>
          <a:xfrm>
            <a:off x="153331" y="651305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274392" y="411483"/>
            <a:ext cx="8531577" cy="5110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The Short &amp; Sweet of Continuous Integration</a:t>
            </a:r>
          </a:p>
        </p:txBody>
      </p:sp>
      <p:sp>
        <p:nvSpPr>
          <p:cNvPr id="138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455510" y="1069926"/>
            <a:ext cx="8529578" cy="25049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85000"/>
              </a:lnSpc>
              <a:spcBef>
                <a:spcPts val="0"/>
              </a:spcBef>
              <a:buClrTx/>
              <a:buSzTx/>
              <a:buFontTx/>
              <a:buNone/>
              <a:defRPr b="1"/>
            </a:pPr>
            <a:r>
              <a:rPr sz="2400" dirty="0"/>
              <a:t>A master branch that always works</a:t>
            </a:r>
          </a:p>
          <a:p>
            <a:pPr>
              <a:defRPr sz="2500"/>
            </a:pPr>
            <a:r>
              <a:rPr sz="2000" dirty="0" smtClean="0"/>
              <a:t>Develop </a:t>
            </a:r>
            <a:r>
              <a:rPr lang="en-US" sz="2000" dirty="0" smtClean="0"/>
              <a:t>workflow </a:t>
            </a:r>
            <a:r>
              <a:rPr sz="2000" dirty="0" smtClean="0"/>
              <a:t>policies</a:t>
            </a:r>
            <a:endParaRPr lang="en-US" sz="2000" dirty="0" smtClean="0"/>
          </a:p>
          <a:p>
            <a:pPr lvl="1">
              <a:buFont typeface="Courier New"/>
              <a:buChar char="o"/>
              <a:defRPr sz="2500"/>
            </a:pPr>
            <a:r>
              <a:rPr lang="en-US" sz="2000" dirty="0"/>
              <a:t>Commit and merge </a:t>
            </a:r>
            <a:r>
              <a:rPr lang="en-US" sz="2000" dirty="0" smtClean="0"/>
              <a:t>often</a:t>
            </a:r>
          </a:p>
          <a:p>
            <a:pPr lvl="1">
              <a:buFont typeface="Courier New"/>
              <a:buChar char="o"/>
              <a:defRPr sz="2500"/>
            </a:pPr>
            <a:r>
              <a:rPr lang="en-US" sz="2000" dirty="0" smtClean="0"/>
              <a:t>Test on push &amp; pull requests?</a:t>
            </a:r>
            <a:endParaRPr sz="2000" dirty="0"/>
          </a:p>
          <a:p>
            <a:pPr>
              <a:defRPr sz="2500"/>
            </a:pPr>
            <a:r>
              <a:rPr sz="2000" dirty="0"/>
              <a:t>Code changes trigger automated builds/tests on </a:t>
            </a:r>
            <a:r>
              <a:rPr sz="2000" dirty="0" smtClean="0"/>
              <a:t>target</a:t>
            </a:r>
            <a:r>
              <a:rPr lang="en-US" sz="2000" dirty="0" smtClean="0"/>
              <a:t> environments</a:t>
            </a:r>
            <a:endParaRPr sz="2000" dirty="0"/>
          </a:p>
        </p:txBody>
      </p:sp>
      <p:pic>
        <p:nvPicPr>
          <p:cNvPr id="5" name="Picture 4" descr="GitWorkflow_v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3" b="33334"/>
          <a:stretch/>
        </p:blipFill>
        <p:spPr>
          <a:xfrm>
            <a:off x="1630958" y="3442609"/>
            <a:ext cx="5882085" cy="2537370"/>
          </a:xfrm>
          <a:prstGeom prst="rect">
            <a:avLst/>
          </a:prstGeom>
        </p:spPr>
      </p:pic>
    </p:spTree>
  </p:cSld>
  <p:clrMapOvr>
    <a:masterClrMapping/>
  </p:clrMapOvr>
  <p:transition spd="med" advTm="267289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6"/>
          <p:cNvSpPr txBox="1">
            <a:spLocks noGrp="1"/>
          </p:cNvSpPr>
          <p:nvPr>
            <p:ph type="sldNum" sz="quarter" idx="2"/>
          </p:nvPr>
        </p:nvSpPr>
        <p:spPr>
          <a:xfrm>
            <a:off x="153331" y="6513051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41" name="Title 1"/>
          <p:cNvSpPr txBox="1">
            <a:spLocks noGrp="1"/>
          </p:cNvSpPr>
          <p:nvPr>
            <p:ph type="title"/>
          </p:nvPr>
        </p:nvSpPr>
        <p:spPr>
          <a:xfrm>
            <a:off x="274392" y="411483"/>
            <a:ext cx="8531577" cy="5110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dirty="0"/>
              <a:t>Continuous integration (CI)</a:t>
            </a:r>
          </a:p>
        </p:txBody>
      </p:sp>
      <p:sp>
        <p:nvSpPr>
          <p:cNvPr id="6" name="Content Placeholder 4"/>
          <p:cNvSpPr txBox="1">
            <a:spLocks noGrp="1"/>
          </p:cNvSpPr>
          <p:nvPr>
            <p:ph type="body" sz="half" idx="1"/>
          </p:nvPr>
        </p:nvSpPr>
        <p:spPr>
          <a:xfrm>
            <a:off x="452795" y="955040"/>
            <a:ext cx="8529578" cy="1186852"/>
          </a:xfrm>
          <a:prstGeom prst="rect">
            <a:avLst/>
          </a:prstGeom>
        </p:spPr>
        <p:txBody>
          <a:bodyPr/>
          <a:lstStyle/>
          <a:p>
            <a:pPr marL="220984" indent="-220984" defTabSz="877823">
              <a:spcBef>
                <a:spcPts val="1300"/>
              </a:spcBef>
              <a:defRPr sz="2304"/>
            </a:pPr>
            <a:r>
              <a:rPr sz="2400" dirty="0"/>
              <a:t>Has existed for some time and interest is growing</a:t>
            </a:r>
          </a:p>
          <a:p>
            <a:pPr marL="708660" lvl="1" indent="-342900" defTabSz="877823">
              <a:spcBef>
                <a:spcPts val="700"/>
              </a:spcBef>
              <a:buClrTx/>
              <a:buFont typeface="Courier New"/>
              <a:buChar char="o"/>
              <a:defRPr sz="2016"/>
            </a:pPr>
            <a:r>
              <a:rPr sz="2000" dirty="0"/>
              <a:t>ECP working with Travis CI to adapt for HPC machines</a:t>
            </a:r>
          </a:p>
          <a:p>
            <a:pPr marL="708660" lvl="1" indent="-342900" defTabSz="877823">
              <a:spcBef>
                <a:spcPts val="700"/>
              </a:spcBef>
              <a:buClrTx/>
              <a:buFont typeface="Courier New"/>
              <a:buChar char="o"/>
              <a:defRPr sz="2016"/>
            </a:pPr>
            <a:r>
              <a:rPr sz="2000" dirty="0"/>
              <a:t>Dedicated Breakout Session</a:t>
            </a:r>
          </a:p>
        </p:txBody>
      </p:sp>
      <p:pic>
        <p:nvPicPr>
          <p:cNvPr id="7" name="CiForEcp.png" descr="CiForEc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8584" y="2153761"/>
            <a:ext cx="5105102" cy="86384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Content Placeholder 4"/>
          <p:cNvSpPr txBox="1"/>
          <p:nvPr/>
        </p:nvSpPr>
        <p:spPr>
          <a:xfrm>
            <a:off x="452795" y="3133392"/>
            <a:ext cx="8529579" cy="464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30192" indent="-230192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Setup, maintenance, and monitoring required</a:t>
            </a:r>
          </a:p>
          <a:p>
            <a:pPr marL="230192" indent="-230192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sz="2400" dirty="0"/>
              <a:t>Prerequisites</a:t>
            </a:r>
          </a:p>
          <a:p>
            <a:pPr marL="688980" lvl="1" indent="-3429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Courier New"/>
              <a:buChar char="o"/>
              <a:defRPr sz="2100"/>
            </a:pPr>
            <a:r>
              <a:rPr sz="2000" dirty="0"/>
              <a:t>A reasonably automated build system</a:t>
            </a:r>
          </a:p>
          <a:p>
            <a:pPr marL="688980" lvl="1" indent="-3429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Courier New"/>
              <a:buChar char="o"/>
              <a:defRPr sz="2100"/>
            </a:pPr>
            <a:r>
              <a:rPr sz="2000" dirty="0"/>
              <a:t>An automated test system with significant test coverage &amp; useful feedback</a:t>
            </a:r>
          </a:p>
          <a:p>
            <a:pPr marL="688980" lvl="1" indent="-3429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Courier New"/>
              <a:buChar char="o"/>
              <a:defRPr sz="2100"/>
            </a:pPr>
            <a:r>
              <a:rPr sz="2000" dirty="0"/>
              <a:t>Ability to bundle subset of tests</a:t>
            </a:r>
          </a:p>
          <a:p>
            <a:pPr marL="688980" lvl="1" indent="-342900">
              <a:lnSpc>
                <a:spcPct val="90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Courier New"/>
              <a:buChar char="o"/>
              <a:defRPr sz="2100"/>
            </a:pPr>
            <a:r>
              <a:rPr sz="2000" dirty="0"/>
              <a:t>Builds/tests must finish in reasonable about of time</a:t>
            </a:r>
          </a:p>
        </p:txBody>
      </p:sp>
    </p:spTree>
  </p:cSld>
  <p:clrMapOvr>
    <a:masterClrMapping/>
  </p:clrMapOvr>
  <p:transition spd="med" advTm="112603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s (Wide Screen)">
  <a:themeElements>
    <a:clrScheme name="Presentations (Wide Screen)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0000FF"/>
      </a:hlink>
      <a:folHlink>
        <a:srgbClr val="FF00FF"/>
      </a:folHlink>
    </a:clrScheme>
    <a:fontScheme name="Presentations (Wide Screen)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resentations (Wide Screen)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resentations (Wide Screen)">
  <a:themeElements>
    <a:clrScheme name="Presentations (Wide Screen)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0000FF"/>
      </a:hlink>
      <a:folHlink>
        <a:srgbClr val="FF00FF"/>
      </a:folHlink>
    </a:clrScheme>
    <a:fontScheme name="Presentations (Wide Screen)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resentations (Wide Screen)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686</Words>
  <Application>Microsoft Macintosh PowerPoint</Application>
  <PresentationFormat>On-screen Show (4:3)</PresentationFormat>
  <Paragraphs>135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Courier New</vt:lpstr>
      <vt:lpstr>Arial</vt:lpstr>
      <vt:lpstr>Presentations (Wide Screen)</vt:lpstr>
      <vt:lpstr> Code Coverage and Continuous Integration</vt:lpstr>
      <vt:lpstr>License, citation and acknowledgements</vt:lpstr>
      <vt:lpstr>Code Coverage</vt:lpstr>
      <vt:lpstr>How do we determine what other tests are needed?</vt:lpstr>
      <vt:lpstr>Code coverage output</vt:lpstr>
      <vt:lpstr>Code coverage is popular</vt:lpstr>
      <vt:lpstr>Continuous integration</vt:lpstr>
      <vt:lpstr>The Short &amp; Sweet of Continuous Integration</vt:lpstr>
      <vt:lpstr>Continuous integration (CI)</vt:lpstr>
      <vt:lpstr>Cloud-based CI</vt:lpstr>
      <vt:lpstr>View of toy repository</vt:lpstr>
      <vt:lpstr>Putting it all together</vt:lpstr>
      <vt:lpstr>Other resources</vt:lpstr>
      <vt:lpstr>Agenda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Code Coverage and Continuous Integration</dc:title>
  <cp:lastModifiedBy>Jared O'Neal</cp:lastModifiedBy>
  <cp:revision>55</cp:revision>
  <dcterms:modified xsi:type="dcterms:W3CDTF">2018-02-06T18:05:45Z</dcterms:modified>
</cp:coreProperties>
</file>